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84" r:id="rId27"/>
    <p:sldId id="285" r:id="rId28"/>
    <p:sldId id="287" r:id="rId29"/>
    <p:sldId id="286" r:id="rId30"/>
    <p:sldId id="288" r:id="rId31"/>
    <p:sldId id="289" r:id="rId32"/>
    <p:sldId id="291" r:id="rId33"/>
    <p:sldId id="292" r:id="rId34"/>
    <p:sldId id="293" r:id="rId35"/>
    <p:sldId id="269" r:id="rId36"/>
  </p:sldIdLst>
  <p:sldSz cx="18288000" cy="10287000"/>
  <p:notesSz cx="6858000" cy="9144000"/>
  <p:embeddedFontLst>
    <p:embeddedFont>
      <p:font typeface="Montserrat Classic" panose="020B0604020202020204" charset="0"/>
      <p:regular r:id="rId37"/>
    </p:embeddedFont>
    <p:embeddedFont>
      <p:font typeface="Libre Franklin Light" panose="020B0604020202020204" charset="0"/>
      <p:regular r:id="rId38"/>
    </p:embeddedFont>
    <p:embeddedFont>
      <p:font typeface="Aileron Regular" panose="020B0604020202020204" charset="0"/>
      <p:regular r:id="rId39"/>
    </p:embeddedFont>
    <p:embeddedFont>
      <p:font typeface="Libre Franklin Light Bold Italics" panose="020B0604020202020204" charset="0"/>
      <p:regular r:id="rId40"/>
    </p:embeddedFont>
    <p:embeddedFont>
      <p:font typeface="Aileron Heavy" panose="020B0604020202020204" charset="0"/>
      <p:regular r:id="rId41"/>
    </p:embeddedFont>
    <p:embeddedFont>
      <p:font typeface="Libre Franklin Light Bold" panose="020B0604020202020204" charset="0"/>
      <p:regular r:id="rId42"/>
    </p:embeddedFont>
    <p:embeddedFont>
      <p:font typeface="Montserrat Classic Bold" panose="020B0604020202020204" charset="0"/>
      <p:regular r:id="rId43"/>
    </p:embeddedFont>
    <p:embeddedFont>
      <p:font typeface="Libre Franklin Light Italics" panose="020B0604020202020204" charset="0"/>
      <p:regular r:id="rId44"/>
    </p:embeddedFont>
    <p:embeddedFont>
      <p:font typeface="Libre Franklin Bold" panose="020B0604020202020204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48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 -&gt; flask test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Ruoli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tutti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step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Hash password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Flask-Login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Invio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mail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Token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conferma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Flask-Login</a:t>
            </a:r>
            <a:r>
              <a:rPr lang="en-US" dirty="0"/>
              <a:t>: Management of user sessions for logged-in </a:t>
            </a:r>
            <a:r>
              <a:rPr lang="en-US" dirty="0" smtClean="0"/>
              <a:t>users (pip </a:t>
            </a:r>
            <a:r>
              <a:rPr lang="en-US" dirty="0"/>
              <a:t>install </a:t>
            </a:r>
            <a:r>
              <a:rPr lang="en-US" dirty="0" smtClean="0"/>
              <a:t>–U flask-login)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Werkzeug</a:t>
            </a:r>
            <a:r>
              <a:rPr lang="en-US" dirty="0"/>
              <a:t>: Password hashing and verification (pip install -U </a:t>
            </a:r>
            <a:r>
              <a:rPr lang="en-US" dirty="0" err="1"/>
              <a:t>Werkzeug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itsdangerous</a:t>
            </a:r>
            <a:r>
              <a:rPr lang="en-US" dirty="0"/>
              <a:t>: Cryptographically secure token generation and verification (pip install -U </a:t>
            </a:r>
            <a:r>
              <a:rPr lang="en-US" dirty="0" err="1"/>
              <a:t>itsdangerous</a:t>
            </a:r>
            <a:r>
              <a:rPr lang="en-US" dirty="0" smtClean="0"/>
              <a:t>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flask-email: </a:t>
            </a:r>
            <a:r>
              <a:rPr lang="en-US" dirty="0" err="1" smtClean="0"/>
              <a:t>Creazione</a:t>
            </a:r>
            <a:r>
              <a:rPr lang="en-US" dirty="0" smtClean="0"/>
              <a:t> e </a:t>
            </a:r>
            <a:r>
              <a:rPr lang="en-US" dirty="0" err="1" smtClean="0"/>
              <a:t>invio</a:t>
            </a:r>
            <a:r>
              <a:rPr lang="en-US" dirty="0" smtClean="0"/>
              <a:t> email </a:t>
            </a:r>
            <a:r>
              <a:rPr lang="en-US" dirty="0"/>
              <a:t>(pip install -U flask-email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ts val="4800"/>
              </a:lnSpc>
            </a:pP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8 – 9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blueprints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1455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(cap.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8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del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) e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(cap. 9)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Il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modello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varia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in base 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contesto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Quasi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sempre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è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necessario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almeno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profilo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ADMIN</a:t>
            </a: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Auth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(blueprint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657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Hash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password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password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Memorizzare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l’hash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e non la password</a:t>
            </a:r>
          </a:p>
          <a:p>
            <a:pPr>
              <a:lnSpc>
                <a:spcPts val="3600"/>
              </a:lnSpc>
            </a:pPr>
            <a:r>
              <a:rPr lang="en-US" sz="2400" dirty="0"/>
              <a:t>A password hashing function takes a password as input, adds a random component to it (the salt), and then applies several one-way cryptographic transformations to </a:t>
            </a:r>
            <a:r>
              <a:rPr lang="en-US" sz="2400" dirty="0" smtClean="0"/>
              <a:t>it</a:t>
            </a:r>
          </a:p>
          <a:p>
            <a:pPr>
              <a:lnSpc>
                <a:spcPts val="3600"/>
              </a:lnSpc>
            </a:pPr>
            <a:endParaRPr lang="en-US" sz="2400" dirty="0"/>
          </a:p>
          <a:p>
            <a:pPr>
              <a:lnSpc>
                <a:spcPts val="3600"/>
              </a:lnSpc>
            </a:pPr>
            <a:r>
              <a:rPr lang="en-US" sz="2400" dirty="0"/>
              <a:t>https://it.wikipedia.org/wiki/Salt_(crittografia)</a:t>
            </a:r>
            <a:endParaRPr lang="en-US" sz="2400" dirty="0" smtClean="0"/>
          </a:p>
          <a:p>
            <a:pPr>
              <a:lnSpc>
                <a:spcPts val="3600"/>
              </a:lnSpc>
            </a:pPr>
            <a:endParaRPr lang="en-US" sz="2400" dirty="0" smtClean="0"/>
          </a:p>
          <a:p>
            <a:pPr>
              <a:lnSpc>
                <a:spcPts val="3600"/>
              </a:lnSpc>
            </a:pPr>
            <a:r>
              <a:rPr lang="en-US" sz="2400" dirty="0"/>
              <a:t>Password hashes can be verified in place of the real passwords because hashing functions are repeatable: given the same inputs (the password and the salt), the result is always the same.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Modulo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Werkzeug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TestUnit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950068"/>
            <a:ext cx="567769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Autenticazione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con Flask-Login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305300"/>
            <a:ext cx="9259592" cy="291505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32649" y="7623470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These properties and methods can be implemented directly in the model class, but as an easier alternative Flask-Login provides a </a:t>
            </a:r>
            <a:r>
              <a:rPr lang="en-US" b="1" dirty="0" err="1"/>
              <a:t>UserMixin</a:t>
            </a:r>
            <a:r>
              <a:rPr lang="en-US" dirty="0"/>
              <a:t> class that has default </a:t>
            </a:r>
            <a:r>
              <a:rPr lang="en-US" dirty="0" smtClean="0"/>
              <a:t>implementations </a:t>
            </a:r>
            <a:r>
              <a:rPr lang="en-US" dirty="0"/>
              <a:t>that are appropriate for most cases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514600" y="2500163"/>
            <a:ext cx="1318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log in to the </a:t>
            </a:r>
            <a:r>
              <a:rPr lang="it-IT" dirty="0" err="1"/>
              <a:t>application</a:t>
            </a:r>
            <a:r>
              <a:rPr lang="it-IT" dirty="0"/>
              <a:t>,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authenticated</a:t>
            </a:r>
            <a:r>
              <a:rPr lang="it-IT" dirty="0"/>
              <a:t> state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recorded</a:t>
            </a:r>
            <a:r>
              <a:rPr lang="it-IT" dirty="0"/>
              <a:t> in the </a:t>
            </a:r>
            <a:r>
              <a:rPr lang="it-IT" dirty="0" err="1"/>
              <a:t>user</a:t>
            </a:r>
            <a:r>
              <a:rPr lang="it-IT" dirty="0"/>
              <a:t> session,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remembered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navigate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pages</a:t>
            </a:r>
            <a:r>
              <a:rPr lang="it-IT" dirty="0"/>
              <a:t>. </a:t>
            </a:r>
            <a:endParaRPr lang="it-IT" dirty="0" smtClean="0"/>
          </a:p>
          <a:p>
            <a:pPr algn="just"/>
            <a:endParaRPr lang="it-IT" dirty="0"/>
          </a:p>
          <a:p>
            <a:pPr algn="just"/>
            <a:r>
              <a:rPr lang="it-IT" dirty="0" err="1" smtClean="0"/>
              <a:t>Flask</a:t>
            </a:r>
            <a:r>
              <a:rPr lang="it-IT" dirty="0" smtClean="0"/>
              <a:t>-Login </a:t>
            </a:r>
            <a:r>
              <a:rPr lang="it-IT" dirty="0" err="1"/>
              <a:t>is</a:t>
            </a:r>
            <a:r>
              <a:rPr lang="it-IT" dirty="0"/>
              <a:t> a small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extremely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extension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specializes</a:t>
            </a:r>
            <a:r>
              <a:rPr lang="it-IT" dirty="0"/>
              <a:t> in </a:t>
            </a:r>
            <a:r>
              <a:rPr lang="it-IT" dirty="0" err="1"/>
              <a:t>managing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 of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,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tied</a:t>
            </a:r>
            <a:r>
              <a:rPr lang="it-IT" dirty="0"/>
              <a:t> to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63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LoginForm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,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template, route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Esempio di </a:t>
            </a:r>
            <a:r>
              <a:rPr lang="it-IT" sz="2800" dirty="0" err="1" smtClean="0"/>
              <a:t>Flask</a:t>
            </a:r>
            <a:r>
              <a:rPr lang="it-IT" sz="2800" dirty="0" smtClean="0"/>
              <a:t>-Bootstrap </a:t>
            </a:r>
            <a:r>
              <a:rPr lang="it-IT" sz="2800" dirty="0" err="1"/>
              <a:t>wtf.quick_form</a:t>
            </a:r>
            <a:r>
              <a:rPr lang="it-IT" sz="2800" dirty="0"/>
              <a:t>() 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Testing</a:t>
            </a:r>
            <a:r>
              <a:rPr lang="it-IT" sz="2800" dirty="0" smtClean="0"/>
              <a:t> </a:t>
            </a:r>
            <a:r>
              <a:rPr lang="it-IT" sz="2800" dirty="0" err="1" smtClean="0"/>
              <a:t>logins</a:t>
            </a:r>
            <a:r>
              <a:rPr lang="it-IT" sz="2800" dirty="0" smtClean="0"/>
              <a:t>: </a:t>
            </a: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current_user.is_authenticated</a:t>
            </a:r>
            <a:r>
              <a:rPr lang="it-IT" sz="2800" dirty="0"/>
              <a:t> ?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Proteggere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le “routes”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err="1"/>
              <a:t>login_required</a:t>
            </a:r>
            <a:r>
              <a:rPr lang="it-IT" sz="2800" dirty="0"/>
              <a:t> </a:t>
            </a:r>
            <a:r>
              <a:rPr lang="it-IT" sz="2800" dirty="0" smtClean="0"/>
              <a:t>decorator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14" name="TextBox 6"/>
          <p:cNvSpPr txBox="1"/>
          <p:nvPr/>
        </p:nvSpPr>
        <p:spPr>
          <a:xfrm>
            <a:off x="1828800" y="6393763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Logout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242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Invio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email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err="1"/>
              <a:t>flask_mail</a:t>
            </a:r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Email </a:t>
            </a:r>
            <a:r>
              <a:rPr lang="it-IT" sz="2800" dirty="0" err="1" smtClean="0"/>
              <a:t>templates</a:t>
            </a:r>
            <a:r>
              <a:rPr lang="it-IT" sz="2800" dirty="0" smtClean="0"/>
              <a:t> (text e HTML)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Testare con https://mailtrap.io/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registrazioni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Generazione </a:t>
            </a:r>
            <a:r>
              <a:rPr lang="it-IT" sz="2800" dirty="0" err="1" smtClean="0"/>
              <a:t>token</a:t>
            </a:r>
            <a:r>
              <a:rPr lang="it-IT" sz="2800" dirty="0" smtClean="0"/>
              <a:t> di conferma con </a:t>
            </a:r>
            <a:r>
              <a:rPr lang="it-IT" sz="2800" b="1" dirty="0" err="1" smtClean="0"/>
              <a:t>itsdangerous</a:t>
            </a:r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1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Permessi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(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nel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smtClean="0">
                <a:solidFill>
                  <a:srgbClr val="011C5D"/>
                </a:solidFill>
                <a:latin typeface="Montserrat Classic Bold"/>
              </a:rPr>
              <a:t>)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47900"/>
            <a:ext cx="6878010" cy="337232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5740003"/>
            <a:ext cx="960254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Verifica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Can</a:t>
            </a:r>
          </a:p>
          <a:p>
            <a:pPr algn="just"/>
            <a:endParaRPr lang="it-IT" sz="2800" b="1" dirty="0"/>
          </a:p>
          <a:p>
            <a:pPr algn="just"/>
            <a:r>
              <a:rPr lang="it-IT" sz="2800" dirty="0" err="1" smtClean="0"/>
              <a:t>isAdministrator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Permission</a:t>
            </a:r>
            <a:r>
              <a:rPr lang="it-IT" sz="2800" dirty="0" smtClean="0"/>
              <a:t> presente in tutti i </a:t>
            </a:r>
            <a:r>
              <a:rPr lang="it-IT" sz="2800" dirty="0" err="1" smtClean="0"/>
              <a:t>templates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Test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admin_required</a:t>
            </a:r>
            <a:r>
              <a:rPr lang="it-IT" sz="2800" dirty="0" smtClean="0"/>
              <a:t> </a:t>
            </a:r>
            <a:r>
              <a:rPr lang="it-IT" sz="2800" dirty="0"/>
              <a:t>decorator</a:t>
            </a:r>
          </a:p>
          <a:p>
            <a:pPr algn="just"/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endParaRPr lang="it-IT" sz="2800" dirty="0" smtClean="0"/>
          </a:p>
          <a:p>
            <a:pPr algn="just"/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076700"/>
            <a:ext cx="4820784" cy="11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3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Profili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 10)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 profile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Avatar Utente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smtClean="0">
                <a:solidFill>
                  <a:srgbClr val="1546BA"/>
                </a:solidFill>
                <a:latin typeface="Libre Franklin Light"/>
              </a:rPr>
              <a:t>Blog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(cap 11)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814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1339</Words>
  <Application>Microsoft Office PowerPoint</Application>
  <PresentationFormat>Personalizzato</PresentationFormat>
  <Paragraphs>370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7" baseType="lpstr">
      <vt:lpstr>Montserrat Classic</vt:lpstr>
      <vt:lpstr>Libre Franklin Light</vt:lpstr>
      <vt:lpstr>Aileron Regular</vt:lpstr>
      <vt:lpstr>Libre Franklin Light Bold Italics</vt:lpstr>
      <vt:lpstr>Aileron Heavy</vt:lpstr>
      <vt:lpstr>Libre Franklin Light Bold</vt:lpstr>
      <vt:lpstr>Montserrat Classic Bold</vt:lpstr>
      <vt:lpstr>Arial</vt:lpstr>
      <vt:lpstr>Libre Franklin Light Italics</vt:lpstr>
      <vt:lpstr>Libre Franklin Bold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44</cp:revision>
  <cp:lastPrinted>2020-11-23T17:32:36Z</cp:lastPrinted>
  <dcterms:created xsi:type="dcterms:W3CDTF">2006-08-16T00:00:00Z</dcterms:created>
  <dcterms:modified xsi:type="dcterms:W3CDTF">2020-11-23T17:32:46Z</dcterms:modified>
  <dc:identifier>DAEKUufQKP4</dc:identifier>
</cp:coreProperties>
</file>